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0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38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1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15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70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07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27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03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6EB0-BEE0-46B9-BEB3-CD042611BC84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6EFE1F9-3B58-44A4-8AEC-89CC38697F5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50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78" y="497941"/>
            <a:ext cx="11253458" cy="2607398"/>
          </a:xfrm>
        </p:spPr>
        <p:txBody>
          <a:bodyPr anchor="ctr">
            <a:normAutofit/>
          </a:bodyPr>
          <a:lstStyle/>
          <a:p>
            <a:pPr algn="ctr"/>
            <a:r>
              <a:rPr lang="tr-TR" sz="5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2024-2025 EĞİTİM VE ÖĞRETİM </a:t>
            </a:r>
            <a:r>
              <a:rPr lang="tr-TR" sz="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YILI TÜRKİYE</a:t>
            </a:r>
            <a:r>
              <a:rPr lang="tr-TR" sz="5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YÜZYILI MAARİF MODELİ'NE İLİŞKİN İŞ VE</a:t>
            </a:r>
            <a:r>
              <a:rPr lang="tr-TR" sz="5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İŞLEMLER</a:t>
            </a:r>
            <a:b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25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2745"/>
            <a:ext cx="9144000" cy="2498755"/>
          </a:xfrm>
        </p:spPr>
        <p:txBody>
          <a:bodyPr anchor="ctr"/>
          <a:lstStyle/>
          <a:p>
            <a:pPr algn="ctr"/>
            <a:r>
              <a:rPr lang="tr-TR" sz="4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</a:t>
            </a:r>
            <a:r>
              <a:rPr lang="tr-TR" sz="4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tr-T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2024/54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07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09"/>
            <a:ext cx="9144000" cy="1240325"/>
          </a:xfrm>
        </p:spPr>
        <p:txBody>
          <a:bodyPr anchor="ctr"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597" y="1140737"/>
            <a:ext cx="10818891" cy="5251010"/>
          </a:xfrm>
        </p:spPr>
        <p:txBody>
          <a:bodyPr anchor="ctr">
            <a:normAutofit fontScale="92500" lnSpcReduction="10000"/>
          </a:bodyPr>
          <a:lstStyle/>
          <a:p>
            <a:pPr marR="63500" lvl="0" algn="just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SzPts val="1200"/>
              <a:tabLst>
                <a:tab pos="61722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Türkiye Yüzyılı Maarif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Modeli'nin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yapısı gereği her tür yerel şart ve imkânda uygulamaya müsait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olduğu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göz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önünde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bulundurularak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programlarının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çıktılarının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gerektirdiği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beceriler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azami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düzeyde öğrenciye kazandırılacak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şekilde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planlama yapılacaktır.</a:t>
            </a:r>
          </a:p>
          <a:p>
            <a:pPr marR="64135" lvl="0" algn="just">
              <a:lnSpc>
                <a:spcPct val="200000"/>
              </a:lnSpc>
              <a:spcBef>
                <a:spcPts val="5"/>
              </a:spcBef>
              <a:spcAft>
                <a:spcPts val="0"/>
              </a:spcAft>
              <a:buSzPts val="1200"/>
              <a:tabLst>
                <a:tab pos="671195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 Genel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uygulayan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okullarında/sınıflarında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(Görme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Engelliler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İlkokulu/Ortaokulu,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İşitme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Engelliler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İlkokulu/Ortaokulu,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Hafif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Düzeyde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Zihin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Engelliler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İlkokulu/Ortaokulu,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Bedensel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Engelliler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İlkokulu/Ortaokulu)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18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uygulanacak,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bireyselleştirilmiş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(BEP)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alınarak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28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919" y="2218099"/>
            <a:ext cx="10683089" cy="4372824"/>
          </a:xfrm>
        </p:spPr>
        <p:txBody>
          <a:bodyPr anchor="ctr">
            <a:normAutofit/>
          </a:bodyPr>
          <a:lstStyle/>
          <a:p>
            <a:pPr marR="64770" lvl="0" algn="just">
              <a:lnSpc>
                <a:spcPct val="200000"/>
              </a:lnSpc>
              <a:spcBef>
                <a:spcPts val="45"/>
              </a:spcBef>
              <a:buSzPts val="1200"/>
              <a:tabLst>
                <a:tab pos="635635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Kaynaştırma/bütünleştirme uygulamaları kapsamında eğitimlerini sürdüren özel eğitim ihtiyacı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 öğrenciler için de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BEP'ler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Yüzyılı Maarif Modeli öğretim programı esas alınarak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hazırlanacaktır.</a:t>
            </a:r>
          </a:p>
          <a:p>
            <a:pPr marR="64770" lvl="0" algn="just">
              <a:lnSpc>
                <a:spcPct val="200000"/>
              </a:lnSpc>
              <a:spcBef>
                <a:spcPts val="55"/>
              </a:spcBef>
              <a:buSzPts val="1200"/>
              <a:tabLst>
                <a:tab pos="71882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Özel eğitim ihtiyacı olan çocuklarımız ve aileleri için, Türkiye Yüzyılı Maarif Modeli esas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alınarak hazırlanmış Özelleştirilmiş Kapsamlı Gelişimsel Rehberlik Programı (ÖKGRP), özel eğitim</a:t>
            </a:r>
            <a:r>
              <a:rPr lang="tr-TR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okullarında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(özel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anaokulu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1-2-3.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kademe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özel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meslek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okulu)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912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919" y="2218099"/>
            <a:ext cx="11081441" cy="4390931"/>
          </a:xfrm>
        </p:spPr>
        <p:txBody>
          <a:bodyPr anchor="ctr">
            <a:normAutofit fontScale="92500" lnSpcReduction="20000"/>
          </a:bodyPr>
          <a:lstStyle/>
          <a:p>
            <a:pPr marR="64135" lvl="0">
              <a:lnSpc>
                <a:spcPct val="250000"/>
              </a:lnSpc>
              <a:spcBef>
                <a:spcPts val="50"/>
              </a:spcBef>
              <a:spcAft>
                <a:spcPts val="0"/>
              </a:spcAft>
              <a:buSzPts val="1200"/>
              <a:tabLst>
                <a:tab pos="73787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11)Türkiye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doğrultusunda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çocuklarımıza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sunulacak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kitapları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e-içerikler öğrencilerin çok yönlü gelişimi için birbirinin tamamlayıcısı olarak hazırlanmıştır. Bu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nedenle,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kitapları 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kitaplarında yer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e-içeriklerin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tamamı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kullanılacaktır.</a:t>
            </a:r>
          </a:p>
          <a:p>
            <a:pPr marR="64135" lvl="0">
              <a:lnSpc>
                <a:spcPct val="250000"/>
              </a:lnSpc>
              <a:spcBef>
                <a:spcPts val="60"/>
              </a:spcBef>
              <a:spcAft>
                <a:spcPts val="0"/>
              </a:spcAft>
              <a:buSzPts val="1200"/>
              <a:tabLst>
                <a:tab pos="706755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12) 2024-2025 eğitim ve öğretim yılında okutulacak ders kitaplarının zümre çalışmaları sürecinde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öğretmenlerimiz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eba.gov.tr</a:t>
            </a:r>
            <a:r>
              <a:rPr lang="tr-T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platformundan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indirilerek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incelemeleri</a:t>
            </a:r>
            <a:r>
              <a:rPr lang="tr-T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94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545" y="2218099"/>
            <a:ext cx="10936586" cy="3938257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250000"/>
              </a:lnSpc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13)Türkiye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ölçme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faaliyetleri; öğrencilerin bilgi ve beceri düzeylerinin ölçülmesinin yanı sıra öğrenme eksiklikleri 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eğilimlerine ilişkin veri oluşturacak şekilde planlanmalıdır. Ölçme ve değerlendirme faaliyetleri;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beceri odaklı, öğretim sürecini en üst düzeyde destekleyen ve geri bildirim sağlayan geliştirici bir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yapıda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olacak şekilde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378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83" y="2218099"/>
            <a:ext cx="10637822" cy="4110273"/>
          </a:xfrm>
        </p:spPr>
        <p:txBody>
          <a:bodyPr anchor="ctr">
            <a:normAutofit fontScale="77500" lnSpcReduction="20000"/>
          </a:bodyPr>
          <a:lstStyle/>
          <a:p>
            <a:pPr marR="64770" lvl="0" algn="just">
              <a:lnSpc>
                <a:spcPct val="250000"/>
              </a:lnSpc>
              <a:spcBef>
                <a:spcPts val="40"/>
              </a:spcBef>
              <a:buSzPts val="1200"/>
              <a:tabLst>
                <a:tab pos="70231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14) Ölçme ve değerlendirme uygulamaları Türkiye Yüzyılı Maarif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uygun olarak İlgi (g)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Yönetmelik doğrultusunda süreç odaklı ve geliştirici bir yaklaşımla yürütülecek olup eğitim öğretim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yılı içerisinde sınıf içi ölçme uygulamaları hariç öğrencileri akademik başarılarına göre sıralayacak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onları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yarışa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dâhil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edecek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şekilde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il,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ilçe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geneli sınavlar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yapılmayacaktır.</a:t>
            </a:r>
          </a:p>
          <a:p>
            <a:pPr marR="65405" lvl="0" algn="just">
              <a:lnSpc>
                <a:spcPct val="250000"/>
              </a:lnSpc>
              <a:spcBef>
                <a:spcPts val="50"/>
              </a:spcBef>
              <a:spcAft>
                <a:spcPts val="0"/>
              </a:spcAft>
              <a:buSzPts val="1200"/>
              <a:tabLst>
                <a:tab pos="71501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15)Sınıf içi ölçme kapsamında gerçekleştirilecek yazılı sınavları öğrenme çıktıları esas alınarak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 ve beceri bütünlüğünü ölçecek şekilde eğitim kurumu sınıf/alan zümreleri tarafından hazırlanıp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038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01" y="2218099"/>
            <a:ext cx="11434527" cy="4255129"/>
          </a:xfrm>
        </p:spPr>
        <p:txBody>
          <a:bodyPr anchor="ctr">
            <a:normAutofit fontScale="85000" lnSpcReduction="10000"/>
          </a:bodyPr>
          <a:lstStyle/>
          <a:p>
            <a:pPr marR="64770" lvl="0" algn="just">
              <a:lnSpc>
                <a:spcPct val="250000"/>
              </a:lnSpc>
              <a:spcBef>
                <a:spcPts val="60"/>
              </a:spcBef>
              <a:buSzPts val="1200"/>
              <a:tabLst>
                <a:tab pos="694055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16)Türkiye Yüzyılı Maarif Modeli kapsamında ülke genelinde yapılacak ortak sınavlarda uygulama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birlikteliğinin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sağlanması,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ölçme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sonuçlar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edilmesi</a:t>
            </a:r>
            <a:r>
              <a:rPr lang="tr-TR" sz="18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amacıyla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derslerin</a:t>
            </a:r>
            <a:r>
              <a:rPr lang="tr-TR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yıllık</a:t>
            </a:r>
            <a:r>
              <a:rPr lang="tr-TR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planları</a:t>
            </a:r>
            <a:r>
              <a:rPr lang="tr-TR" sz="18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kurumu</a:t>
            </a:r>
            <a:r>
              <a:rPr lang="tr-TR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sınıf/alan</a:t>
            </a:r>
            <a:r>
              <a:rPr lang="tr-TR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zümrelerince,</a:t>
            </a:r>
            <a:r>
              <a:rPr lang="tr-TR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Bakanlıkça</a:t>
            </a:r>
            <a:r>
              <a:rPr lang="tr-TR" sz="18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yayımlanacak</a:t>
            </a:r>
            <a:r>
              <a:rPr lang="tr-TR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</a:t>
            </a:r>
            <a:r>
              <a:rPr lang="tr-TR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yıllık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çerçeve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planlar dikkate alınarak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hazırlanacaktır.</a:t>
            </a:r>
          </a:p>
          <a:p>
            <a:pPr marR="64770" lvl="0" algn="just">
              <a:lnSpc>
                <a:spcPct val="250000"/>
              </a:lnSpc>
              <a:spcBef>
                <a:spcPts val="50"/>
              </a:spcBef>
              <a:buSzPts val="1200"/>
              <a:tabLst>
                <a:tab pos="69977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17)Yıl içerisinde yapılan zümre öğretmenler kurulu toplantılarında Türkiye Yüzyılı Maarif Modeli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kapsamında hazırlanan öğretim programlarına yönelik görüş ve öneriler Talim ve Terbiye Kurulu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Başkanlığının</a:t>
            </a:r>
            <a:r>
              <a:rPr lang="tr-T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İzleme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Sistemine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(TTKB-İDES)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işlenecektir.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394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491" y="2218099"/>
            <a:ext cx="11027121" cy="4200808"/>
          </a:xfrm>
        </p:spPr>
        <p:txBody>
          <a:bodyPr anchor="ctr">
            <a:normAutofit fontScale="92500"/>
          </a:bodyPr>
          <a:lstStyle/>
          <a:p>
            <a:pPr marR="64770" lvl="0" algn="just">
              <a:lnSpc>
                <a:spcPct val="250000"/>
              </a:lnSpc>
              <a:spcBef>
                <a:spcPts val="60"/>
              </a:spcBef>
              <a:buSzPts val="1200"/>
              <a:tabLst>
                <a:tab pos="748665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18)Eğitim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sınıf/alan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zümreleri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programlarına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ait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kitapları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araç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gereçlerine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ilişkin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görüş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öneriler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kitabının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arka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kapağındaki karekod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üzerinden TTKB-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İDES'e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işlenecektir.</a:t>
            </a:r>
          </a:p>
          <a:p>
            <a:pPr marR="64770" lvl="0" algn="just">
              <a:lnSpc>
                <a:spcPct val="250000"/>
              </a:lnSpc>
              <a:spcBef>
                <a:spcPts val="55"/>
              </a:spcBef>
              <a:spcAft>
                <a:spcPts val="0"/>
              </a:spcAft>
              <a:buSzPts val="1200"/>
              <a:tabLst>
                <a:tab pos="71120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19)Bakanlığımız</a:t>
            </a:r>
            <a:r>
              <a:rPr lang="tr-TR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tarafından;</a:t>
            </a:r>
            <a:r>
              <a:rPr lang="tr-TR" sz="18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eba.gov.tr, oba.gov.tr, tymm.meb.gov.tr,</a:t>
            </a:r>
            <a:r>
              <a:rPr lang="tr-TR" sz="1800" b="1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ogmmateryal.eba.gov.tr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platformlarında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sunulan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elektronik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materyaller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etkin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şekilde</a:t>
            </a:r>
            <a:r>
              <a:rPr lang="tr-T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6239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203" y="2218099"/>
            <a:ext cx="10348110" cy="4046899"/>
          </a:xfrm>
        </p:spPr>
        <p:txBody>
          <a:bodyPr anchor="ctr">
            <a:normAutofit fontScale="85000" lnSpcReduction="10000"/>
          </a:bodyPr>
          <a:lstStyle/>
          <a:p>
            <a:pPr algn="ctr">
              <a:lnSpc>
                <a:spcPct val="250000"/>
              </a:lnSpc>
            </a:pP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20) İl/ilçe millî eğitim müdürleri ve okul yöneticileri Modelin hayata geçirilmesi ve periyodik bir</a:t>
            </a:r>
            <a:r>
              <a:rPr lang="tr-TR" sz="3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şekilde</a:t>
            </a:r>
            <a:r>
              <a:rPr lang="tr-TR" sz="3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takip</a:t>
            </a:r>
            <a:r>
              <a:rPr lang="tr-TR" sz="3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edilmesine</a:t>
            </a:r>
            <a:r>
              <a:rPr lang="tr-TR" sz="3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yönelik</a:t>
            </a:r>
            <a:r>
              <a:rPr lang="tr-TR" sz="3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türlü</a:t>
            </a:r>
            <a:r>
              <a:rPr lang="tr-TR" sz="3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tedbiri</a:t>
            </a:r>
            <a:r>
              <a:rPr lang="tr-TR" sz="3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959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98"/>
            <a:ext cx="9144000" cy="1050202"/>
          </a:xfrm>
        </p:spPr>
        <p:txBody>
          <a:bodyPr>
            <a:normAutofit/>
          </a:bodyPr>
          <a:lstStyle/>
          <a:p>
            <a:pPr algn="ctr"/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351" y="2218099"/>
            <a:ext cx="11362099" cy="4218915"/>
          </a:xfrm>
        </p:spPr>
        <p:txBody>
          <a:bodyPr anchor="ctr">
            <a:normAutofit fontScale="62500" lnSpcReduction="20000"/>
          </a:bodyPr>
          <a:lstStyle/>
          <a:p>
            <a:pPr>
              <a:lnSpc>
                <a:spcPct val="260000"/>
              </a:lnSpc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21) İlkokul,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kademelerinde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kademesinde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Edebiyatı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derslerinde, yaygın edebi türler arasından seçilmek kaydıyla ilgili sınıflar düzeyinde her dönem iki,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 yılı boyunca toplam dört eser okunacak ve bir eleştirel film analizi yapılacaktır. Öğretim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 kapsamında değerlendirmeye tabi olacak dört eserin dışında da öğrencilerin kitap okuması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teşvik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edilecektir.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Söz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konusu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eserlerin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seçiminde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telif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hakları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kişisel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verilerin</a:t>
            </a:r>
            <a:r>
              <a:rPr lang="tr-TR" sz="18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korunmasıyla</a:t>
            </a:r>
            <a:r>
              <a:rPr lang="tr-TR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hususlara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gösterilecektir.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Okunacak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eserlerin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izlenecek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filmlerin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belirlenmesinde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seçimi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ölçütleri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dikkate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alınacaktır.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Eserlerin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ölçütler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doğrultusunda zümre öğretmenleri tarafından öğrencilerin yaş ve sınıf seviyelerine uygun olarak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belirlenmesi; Türkçe, Türk Dili ve Edebiyatı Öğretim Programları ekinde yer alan Eleştirel Okuma,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Dinleme/İzleme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kullanılarak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okudukları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dinledikleri/izledikleri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eserlerin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içeriğini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değerlendirmeleri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sağlanacaktır.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Değerlendirmeler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dönem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verilecek</a:t>
            </a:r>
            <a:r>
              <a:rPr lang="tr-TR" sz="18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performans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notundan biri olarak dikkate alınacaktır.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770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774" y="2218099"/>
            <a:ext cx="10637822" cy="3039701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22) Türkiye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süreçlerinde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Bakanlık,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ilçe,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müdürlüklerince gerekli rehberlik, izleme değerlendirme ve denetim faaliyetleri etkin bir şekilde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yürütülecektir. Ayrıca sınıf ve alan zümrelerince de rehberlik izleme ve değerlendirme çalışmaları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58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283"/>
            <a:ext cx="9144000" cy="1982709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154" y="2100404"/>
            <a:ext cx="11253458" cy="4336610"/>
          </a:xfrm>
        </p:spPr>
        <p:txBody>
          <a:bodyPr anchor="ctr">
            <a:normAutofit fontScale="85000" lnSpcReduction="20000"/>
          </a:bodyPr>
          <a:lstStyle/>
          <a:p>
            <a:pPr algn="ctr">
              <a:lnSpc>
                <a:spcPct val="200000"/>
              </a:lnSpc>
            </a:pP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Bakanlığımızca eğitim sistemimizin daha yüksek standartlara taşınması ve bireyden aileye, aileden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topluma,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toplumdan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illete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bütün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insanlığa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uzanan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süreçlerinin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niteliğinin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artırılması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5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 Yüzyılı Maarif Modeli Ortak Metni ve Öğretim Programları hazırlanmıştır.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 programlar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2024-2025 eğitim ve öğretim yılında, okul öncesi (anasınıfı); ilkokul 1, ortaokul 5; ortaöğretim hazırlık 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uncu sınıf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düzeyinde uygulanacaktır.</a:t>
            </a:r>
          </a:p>
          <a:p>
            <a:pPr>
              <a:lnSpc>
                <a:spcPct val="21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82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8099"/>
            <a:ext cx="9144000" cy="3039701"/>
          </a:xfrm>
        </p:spPr>
        <p:txBody>
          <a:bodyPr anchor="ctr">
            <a:normAutofit fontScale="77500" lnSpcReduction="20000"/>
          </a:bodyPr>
          <a:lstStyle/>
          <a:p>
            <a:pPr algn="ctr">
              <a:lnSpc>
                <a:spcPct val="200000"/>
              </a:lnSpc>
            </a:pP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Genelgede belirtilen hususların yerine getirilmesinde Bakanlığımız ilgili birimleri, valilikler 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il/ilçe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müdürlüklerince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tedbirler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alınacak,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sürecin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koordinasyonu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hiçbir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aksamaya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mahal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verilmeden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937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8099"/>
            <a:ext cx="9144000" cy="3039701"/>
          </a:xfrm>
        </p:spPr>
        <p:txBody>
          <a:bodyPr anchor="ctr">
            <a:noAutofit/>
          </a:bodyPr>
          <a:lstStyle/>
          <a:p>
            <a:pPr marL="107950" marR="64770" indent="43815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Genelgede belirtilen hususların yerine getirilmesinde Bakanlığımız ilgili birimleri, valilikler 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il/ilçe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müdürlüklerince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tedbirler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alınacak,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sürecin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koordinasyonu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izleme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hiçbir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aksamaya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mahal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verilmeden</a:t>
            </a:r>
            <a:r>
              <a:rPr lang="tr-TR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yürütülecektir.</a:t>
            </a:r>
          </a:p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546100">
              <a:lnSpc>
                <a:spcPct val="150000"/>
              </a:lnSpc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Bilgilerini</a:t>
            </a:r>
            <a:r>
              <a:rPr lang="tr-TR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gereğini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rica</a:t>
            </a:r>
            <a:r>
              <a:rPr lang="tr-TR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ederim.</a:t>
            </a:r>
          </a:p>
          <a:p>
            <a:pPr algn="r"/>
            <a:r>
              <a:rPr lang="tr-TR" sz="2000" dirty="0"/>
              <a:t>Yusuf TEKİN</a:t>
            </a:r>
          </a:p>
          <a:p>
            <a:pPr algn="r"/>
            <a:r>
              <a:rPr lang="tr-TR" sz="2000" dirty="0"/>
              <a:t>Milli Eğitim Bakanı</a:t>
            </a:r>
          </a:p>
        </p:txBody>
      </p:sp>
    </p:spTree>
    <p:extLst>
      <p:ext uri="{BB962C8B-B14F-4D97-AF65-F5344CB8AC3E}">
        <p14:creationId xmlns:p14="http://schemas.microsoft.com/office/powerpoint/2010/main" val="40141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368" y="199176"/>
            <a:ext cx="10097632" cy="2136617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367" y="2218099"/>
            <a:ext cx="11199137" cy="4110273"/>
          </a:xfrm>
        </p:spPr>
        <p:txBody>
          <a:bodyPr anchor="ctr">
            <a:normAutofit fontScale="92500" lnSpcReduction="20000"/>
          </a:bodyPr>
          <a:lstStyle/>
          <a:p>
            <a:pPr marL="69850" marR="64135" indent="438150" algn="ctr">
              <a:lnSpc>
                <a:spcPct val="113000"/>
              </a:lnSpc>
              <a:spcBef>
                <a:spcPts val="30"/>
              </a:spcBef>
              <a:spcAft>
                <a:spcPts val="0"/>
              </a:spcAft>
            </a:pP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 Yüzyılı Maarif </a:t>
            </a:r>
            <a:r>
              <a:rPr lang="tr-TR" sz="2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Modeli'nde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insanın kendini tanımasına ve keşfetmesine imkân tanınarak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kişilerin ilgi ve kabiliyetleri ölçüsünde esnek ve özgür öğrenme ortamlarının yaygınlaştırıldığı hak 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gelişim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temelli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 öğrenme süreci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yapılandırılmıştır.</a:t>
            </a:r>
          </a:p>
          <a:p>
            <a:pPr marL="69850" marR="64135" indent="438150" algn="ctr">
              <a:lnSpc>
                <a:spcPct val="113000"/>
              </a:lnSpc>
              <a:spcBef>
                <a:spcPts val="15"/>
              </a:spcBef>
              <a:spcAft>
                <a:spcPts val="0"/>
              </a:spcAft>
            </a:pP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Bakanlığımızca öğrencilerimizin zihinsel, sosyal, duygusal, fiziksel ve ahlâkî bakımdan çok yönlü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gelişimini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desteklemek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amacıyla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geliştirilen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Türkiye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Yüzyılı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Maarif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Modeli'nin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uygulanmasına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ilişkin</a:t>
            </a:r>
            <a:r>
              <a:rPr lang="tr-TR" sz="25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</a:t>
            </a:r>
            <a:r>
              <a:rPr lang="tr-TR" sz="25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işlemler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yukarıda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sıralanan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mevzuat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doğrultusunda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aşağıda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açıklanan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genelge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esasları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dikkate</a:t>
            </a:r>
            <a:r>
              <a:rPr lang="tr-TR" sz="25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alınarak</a:t>
            </a:r>
            <a:r>
              <a:rPr lang="tr-TR" sz="25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uygulanacaktır: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93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177"/>
            <a:ext cx="9144000" cy="1665838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673" y="2218099"/>
            <a:ext cx="11153870" cy="3911097"/>
          </a:xfrm>
        </p:spPr>
        <p:txBody>
          <a:bodyPr anchor="ctr">
            <a:normAutofit fontScale="92500" lnSpcReduction="10000"/>
          </a:bodyPr>
          <a:lstStyle/>
          <a:p>
            <a:pPr marL="342900" marR="64770" lvl="0" indent="-342900" algn="ctr">
              <a:lnSpc>
                <a:spcPct val="150000"/>
              </a:lnSpc>
              <a:spcBef>
                <a:spcPts val="2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61722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Bakanlığımızca Türkiye Yüzyılı Maarif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Modeli'ne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yönelik planlanan eğitimler kapsamında eğitici</a:t>
            </a:r>
            <a:r>
              <a:rPr lang="tr-TR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eğitimleri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Haziran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2024'te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başlatılmıştır.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Öğretmenlerin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eğitimi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2-6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Eylül</a:t>
            </a:r>
            <a:r>
              <a:rPr lang="tr-T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</a:t>
            </a:r>
            <a:r>
              <a:rPr lang="tr-T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tarihleri arasında</a:t>
            </a:r>
            <a:r>
              <a:rPr lang="tr-T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mesleki</a:t>
            </a:r>
            <a:r>
              <a:rPr lang="tr-T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çalışma</a:t>
            </a:r>
            <a:r>
              <a:rPr lang="tr-T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döneminde</a:t>
            </a:r>
            <a:r>
              <a:rPr lang="tr-T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tr-TR" sz="1800" i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1800" i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i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müdürlükleri</a:t>
            </a:r>
            <a:r>
              <a:rPr lang="tr-TR" sz="1800" i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koordinesinde</a:t>
            </a:r>
            <a:r>
              <a:rPr lang="tr-TR" sz="1800" i="1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yapılacaktır.</a:t>
            </a:r>
            <a:r>
              <a:rPr lang="tr-T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 eğitimler, eğitici eğitimi belgesi alan öğretmenler tarafından okul öncesi (ana sınıfı); ilkokul 1,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ortaokul 5; ortaöğretim hazırlık ve 9 uncu sınıf düzeyinde öncelikle bu sınıflarda derslere girecek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öğretmenlere yönelik 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il/ilçe millî eğitim müdürlükleri ve okul yönetimleri tarafından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üç gün sürecek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şekilde teorik ve uygulamalı olarak planlanacak ve uygulanacak; branş (okul öncesinde ana sınıfı 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ilkokullarda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sınıf)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temelli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fazla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 kişilik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gruplar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şeklinde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düzenlenecektir.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86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689" y="2218099"/>
            <a:ext cx="10963747" cy="4101220"/>
          </a:xfrm>
        </p:spPr>
        <p:txBody>
          <a:bodyPr anchor="ctr">
            <a:normAutofit fontScale="7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 Eğitici eğitimi belgesi alan öğretmenler tarafından tüm kademelerde (temel eğitim, ortaöğretim) 1</a:t>
            </a:r>
            <a:r>
              <a:rPr lang="tr-TR" sz="25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inci maddede belirtilen sınıf düzeyleri dışındaki diğer sınıf düzeylerinde derslere giren öğretmenlere</a:t>
            </a:r>
            <a:r>
              <a:rPr lang="tr-TR" sz="25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yönelik de ayrıca teorik ve uygulamalı eğitimler yapılacaktır. Bahse konu sınıf düzeylerinde derse</a:t>
            </a:r>
            <a:r>
              <a:rPr lang="tr-TR" sz="2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giren öğretmenlere yönelik düzenlenecek eğitimler; birinci dönem içinde yer alan ara tatilde,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millî</a:t>
            </a:r>
            <a:r>
              <a:rPr lang="tr-TR" sz="25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müdürlükleri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koordinesinde</a:t>
            </a:r>
            <a:r>
              <a:rPr lang="tr-TR" sz="2500" i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il/ilçe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millî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müdürlüklerince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planlanarak</a:t>
            </a:r>
            <a:r>
              <a:rPr lang="tr-TR" sz="25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yapılacak</a:t>
            </a:r>
            <a:r>
              <a:rPr lang="tr-TR" sz="2500" i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5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öğretmenlerin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eğitimlere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katılımı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sağlanacaktır.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Planlanan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eğitimler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branş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temelli</a:t>
            </a:r>
            <a:r>
              <a:rPr lang="tr-TR" sz="25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5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tr-TR" sz="25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fazla 50 kişilik gruplar şeklinde</a:t>
            </a:r>
            <a:r>
              <a:rPr lang="tr-TR" sz="2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düzenlenecektir.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67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31" y="2218099"/>
            <a:ext cx="10637821" cy="4309450"/>
          </a:xfrm>
        </p:spPr>
        <p:txBody>
          <a:bodyPr anchor="ctr">
            <a:normAutofit fontScale="85000" lnSpcReduction="10000"/>
          </a:bodyPr>
          <a:lstStyle/>
          <a:p>
            <a:pPr marR="64135" lvl="0">
              <a:lnSpc>
                <a:spcPct val="250000"/>
              </a:lnSpc>
              <a:spcBef>
                <a:spcPts val="70"/>
              </a:spcBef>
              <a:spcAft>
                <a:spcPts val="0"/>
              </a:spcAft>
              <a:buSzPts val="1200"/>
              <a:tabLst>
                <a:tab pos="67437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Eğitici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belgesi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öğretmenlerin,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idarelerince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hazırlanacak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şube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dağılımlarında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öncelikli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 ilgili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sınıflara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görevlendirilmeleri sağlanacaktır.</a:t>
            </a:r>
          </a:p>
          <a:p>
            <a:pPr marR="64770" lvl="0">
              <a:lnSpc>
                <a:spcPct val="250000"/>
              </a:lnSpc>
              <a:spcBef>
                <a:spcPts val="40"/>
              </a:spcBef>
              <a:buSzPts val="1200"/>
              <a:tabLst>
                <a:tab pos="661035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4)İlgili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sınıflar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düzeyinde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derse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girecek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öğretmenlerin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mutlaka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branşlarında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almaları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sağlanacaktır.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Herhangi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zorunlulukla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sınıflarda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değişimi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yaşandığında</a:t>
            </a:r>
            <a:r>
              <a:rPr lang="tr-TR" sz="18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sınıflara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girecek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öğretmenler</a:t>
            </a:r>
            <a:r>
              <a:rPr lang="tr-T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eğitimlerini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tamamlayarak</a:t>
            </a:r>
            <a:r>
              <a:rPr lang="tr-TR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derslere girebileceklerdir.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79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063" y="2218099"/>
            <a:ext cx="11054281" cy="4119327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İl millî eğitim müdürlükleri koordinesinde il ve ilçe millî eğitim müdürlüklerince yapılacak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planlama dâhilinde tüm kademelerdeki okul yöneticilerinin (müdür, müdür başyardımcısı, müdür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yardımcıları) Türkiye Yüzyılı Maarif Modeli Ortak Metnini incelemeleri sağlanacaktır. Yöneticilere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yönelik eğitimlerde Türkiye Yüzyılı Maarif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Modeli'ne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göre yönetici, öğretmen, öğrenci ve velilerin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rol ve görevleri ile ilgili bilgilendirme ve müzakereler gerçekleştirilecek, okul yöneticileri modelin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 taşları ve temel yaklaşımı konusunda eğitime tabi tutulacaktır. İlgili eğitimler 1 Eylül 2024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tarihine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 tamamlanacaktır.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04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24A7EB-D817-0D83-BCF7-F145AAF1D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2651"/>
          </a:xfrm>
        </p:spPr>
        <p:txBody>
          <a:bodyPr anchor="ctr">
            <a:normAutofit/>
          </a:bodyPr>
          <a:lstStyle/>
          <a:p>
            <a:r>
              <a:rPr lang="tr-TR" sz="4000" dirty="0"/>
              <a:t>MAARİF MODELİ GENEL AÇIKLAMALAR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8099"/>
            <a:ext cx="9144000" cy="4037846"/>
          </a:xfrm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Zümre toplantılarında Türkiye Yüzyılı Maarif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Modeli'nin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temel yaklaşımı ve öğrenci profili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doğrultusunda öğretim programları ve ders kitapları göz önünde bulundurularak modelde yer alan</a:t>
            </a:r>
            <a:r>
              <a:rPr lang="tr-TR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tüm bileşenlerin etkin ve doğru bir şekilde hayata geçirilmesini sağlayacak planlamalar yapılacaktır.</a:t>
            </a:r>
            <a:r>
              <a:rPr lang="tr-TR" sz="20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bağlamda planlama ve uygulama yapılırken;</a:t>
            </a:r>
          </a:p>
          <a:p>
            <a:endParaRPr lang="tr-T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24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DF0F567C-FBD9-228C-FFFB-11B324BD4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651" y="1068309"/>
            <a:ext cx="10755517" cy="5441133"/>
          </a:xfrm>
        </p:spPr>
        <p:txBody>
          <a:bodyPr anchor="ctr">
            <a:normAutofit fontScale="92500" lnSpcReduction="20000"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Temel, bütünleşik ve üst düzey düşünme becerilerinden oluşan kavramsal beceriler, alan becerileri ve eğilimler,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Erdem değer eylem çerçevesi, sosyal duygusal öğrenme becerileri ve sistem düşüncesi olarak</a:t>
            </a:r>
            <a:r>
              <a:rPr lang="tr-TR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yapılandırılan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okuryazarlık becerilerini içeren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programlar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arası</a:t>
            </a:r>
            <a:r>
              <a:rPr lang="tr-TR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bileşenler,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Zenginleştirme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destekleme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olmak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üzere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ikiye</a:t>
            </a:r>
            <a:r>
              <a:rPr lang="tr-TR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ayrılan</a:t>
            </a:r>
            <a:r>
              <a:rPr lang="tr-TR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farklılaştırma</a:t>
            </a:r>
            <a:r>
              <a:rPr lang="tr-TR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uygulamaları</a:t>
            </a: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Temel kabuller, öğrenme kanıtları (modelin ölçme ve değerlendirme yaklaşımı), ön değerlendirme, köprü kurma, öğrenme öğretme uygulamaları, disiplinler arası ilişkiler,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Okul temelli planlama kapsamında etkinliklerde öğrenci katılımını destekleyici, yaparak ve yaşayarak öğrenmeye imkân tanıyan ve öğrencilerin bütüncül gelişimini amaçlayan çalışmalar,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Sosyal sorumluluk çalışmaları ve hayat boyu öğrenme olarak yer alan program dışı etkinlikler dikkate alınacaktır.</a:t>
            </a:r>
          </a:p>
          <a:p>
            <a:endParaRPr kumimoji="0" lang="tr-TR" altLang="tr-T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kumimoji="0" lang="tr-TR" altLang="tr-T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3B3BE589-DD8E-B9A9-7BA0-107AB3C59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7176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</TotalTime>
  <Words>1546</Words>
  <Application>Microsoft Office PowerPoint</Application>
  <PresentationFormat>Geniş ekran</PresentationFormat>
  <Paragraphs>59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Arial</vt:lpstr>
      <vt:lpstr>Gill Sans MT</vt:lpstr>
      <vt:lpstr>Times New Roman</vt:lpstr>
      <vt:lpstr>Wingdings</vt:lpstr>
      <vt:lpstr>Galeri</vt:lpstr>
      <vt:lpstr>2024-2025 EĞİTİM VE ÖĞRETİM YILI TÜRKİYE YÜZYILI MAARİF MODELİ'NE İLİŞKİN İŞ VE İŞLEMLER 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PowerPoint Sunusu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MAARİF MODELİ GENEL AÇIKLAMALAR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2024-2025 EĞİTİM VE ÖĞRETİM YILI TÜRKİYE YÜZYILI MAARİF MODELİ'NE İLİŞKİN İŞ VE İŞLEMLER </dc:title>
  <dc:creator>MEM</dc:creator>
  <cp:lastModifiedBy>MEHMET_ÇİFTÇİ</cp:lastModifiedBy>
  <cp:revision>11</cp:revision>
  <dcterms:created xsi:type="dcterms:W3CDTF">2024-08-27T04:28:00Z</dcterms:created>
  <dcterms:modified xsi:type="dcterms:W3CDTF">2024-08-28T17:30:47Z</dcterms:modified>
</cp:coreProperties>
</file>