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1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6EB0-BEE0-46B9-BEB3-CD042611BC84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6EFE1F9-3B58-44A4-8AEC-89CC38697F5F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80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6EB0-BEE0-46B9-BEB3-CD042611BC84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E1F9-3B58-44A4-8AEC-89CC38697F5F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384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6EB0-BEE0-46B9-BEB3-CD042611BC84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E1F9-3B58-44A4-8AEC-89CC38697F5F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193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6EB0-BEE0-46B9-BEB3-CD042611BC84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E1F9-3B58-44A4-8AEC-89CC38697F5F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83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6EB0-BEE0-46B9-BEB3-CD042611BC84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E1F9-3B58-44A4-8AEC-89CC38697F5F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6EB0-BEE0-46B9-BEB3-CD042611BC84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E1F9-3B58-44A4-8AEC-89CC38697F5F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157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6EB0-BEE0-46B9-BEB3-CD042611BC84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E1F9-3B58-44A4-8AEC-89CC38697F5F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703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6EB0-BEE0-46B9-BEB3-CD042611BC84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E1F9-3B58-44A4-8AEC-89CC38697F5F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078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6EB0-BEE0-46B9-BEB3-CD042611BC84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E1F9-3B58-44A4-8AEC-89CC38697F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27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A6EB0-BEE0-46B9-BEB3-CD042611BC84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E1F9-3B58-44A4-8AEC-89CC38697F5F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70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D9A6EB0-BEE0-46B9-BEB3-CD042611BC84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FE1F9-3B58-44A4-8AEC-89CC38697F5F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03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A6EB0-BEE0-46B9-BEB3-CD042611BC84}" type="datetimeFigureOut">
              <a:rPr lang="tr-TR" smtClean="0"/>
              <a:t>28.08.2024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6EFE1F9-3B58-44A4-8AEC-89CC38697F5F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509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4978" y="497941"/>
            <a:ext cx="11253458" cy="2607398"/>
          </a:xfrm>
        </p:spPr>
        <p:txBody>
          <a:bodyPr anchor="ctr">
            <a:normAutofit/>
          </a:bodyPr>
          <a:lstStyle/>
          <a:p>
            <a:pPr algn="ctr"/>
            <a:r>
              <a:rPr lang="tr-TR" sz="5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2024-2025 EĞİTİM VE ÖĞRETİM </a:t>
            </a:r>
            <a:r>
              <a:rPr lang="tr-TR" sz="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YILI TÜRKİYE</a:t>
            </a:r>
            <a:r>
              <a:rPr lang="tr-TR" sz="50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YÜZYILI MAARİF MODELİ'NE İLİŞKİN İŞ VE</a:t>
            </a:r>
            <a:r>
              <a:rPr lang="tr-TR" sz="5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İŞLEMLER</a:t>
            </a:r>
            <a:b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tr-TR" sz="25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12745"/>
            <a:ext cx="9144000" cy="2498755"/>
          </a:xfrm>
        </p:spPr>
        <p:txBody>
          <a:bodyPr anchor="ctr"/>
          <a:lstStyle/>
          <a:p>
            <a:pPr algn="ctr"/>
            <a:r>
              <a:rPr lang="tr-TR" sz="4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GENELGE</a:t>
            </a:r>
            <a:r>
              <a:rPr lang="tr-TR" sz="40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tr-T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2024/54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5079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3909"/>
            <a:ext cx="9144000" cy="1240325"/>
          </a:xfrm>
        </p:spPr>
        <p:txBody>
          <a:bodyPr anchor="ctr">
            <a:normAutofit/>
          </a:bodyPr>
          <a:lstStyle/>
          <a:p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597" y="1140737"/>
            <a:ext cx="10818891" cy="5251010"/>
          </a:xfrm>
        </p:spPr>
        <p:txBody>
          <a:bodyPr anchor="ctr">
            <a:normAutofit fontScale="92500" lnSpcReduction="10000"/>
          </a:bodyPr>
          <a:lstStyle/>
          <a:p>
            <a:pPr marR="63500" lvl="0" algn="just">
              <a:lnSpc>
                <a:spcPct val="200000"/>
              </a:lnSpc>
              <a:spcBef>
                <a:spcPts val="200"/>
              </a:spcBef>
              <a:spcAft>
                <a:spcPts val="0"/>
              </a:spcAft>
              <a:buSzPts val="1200"/>
              <a:tabLst>
                <a:tab pos="617220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7) Türkiye Yüzyılı Maarif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Modeli'nin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yapısı gereği her tür yerel şart ve imkânda uygulamaya müsait</a:t>
            </a:r>
            <a:r>
              <a:rPr lang="tr-TR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olduğu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göz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önünde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bulundurularak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öğretim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programlarının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öğrenme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çıktılarının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gerektirdiği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beceriler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azami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düzeyde öğrenciye kazandırılacak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şekilde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planlama yapılacaktır.</a:t>
            </a:r>
          </a:p>
          <a:p>
            <a:pPr marR="64135" lvl="0" algn="just">
              <a:lnSpc>
                <a:spcPct val="200000"/>
              </a:lnSpc>
              <a:spcBef>
                <a:spcPts val="5"/>
              </a:spcBef>
              <a:spcAft>
                <a:spcPts val="0"/>
              </a:spcAft>
              <a:buSzPts val="1200"/>
              <a:tabLst>
                <a:tab pos="671195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8)  Genel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uygulayan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özel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okullarında/sınıflarında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(Görme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Engelliler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İlkokulu/Ortaokulu,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İşitme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Engelliler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İlkokulu/Ortaokulu,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Hafif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Düzeyde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Zihin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Engelliler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İlkokulu/Ortaokulu,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Bedensel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Engelliler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İlkokulu/Ortaokulu)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Türkiye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Yüzyılı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Maarif</a:t>
            </a:r>
            <a:r>
              <a:rPr lang="tr-TR" sz="1800" spc="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öğretim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programları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uygulanacak,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öğrenciler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için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bireyselleştirilmiş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programları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(BEP)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Türkiye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Yüzyılı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Maarif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öğretim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programı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esas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alınarak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hazırlanacaktır.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85289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2651"/>
          </a:xfrm>
        </p:spPr>
        <p:txBody>
          <a:bodyPr anchor="ctr">
            <a:normAutofit/>
          </a:bodyPr>
          <a:lstStyle/>
          <a:p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919" y="2218099"/>
            <a:ext cx="10683089" cy="4372824"/>
          </a:xfrm>
        </p:spPr>
        <p:txBody>
          <a:bodyPr anchor="ctr">
            <a:normAutofit/>
          </a:bodyPr>
          <a:lstStyle/>
          <a:p>
            <a:pPr marR="64770" lvl="0" algn="just">
              <a:lnSpc>
                <a:spcPct val="200000"/>
              </a:lnSpc>
              <a:spcBef>
                <a:spcPts val="45"/>
              </a:spcBef>
              <a:buSzPts val="1200"/>
              <a:tabLst>
                <a:tab pos="635635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9) Kaynaştırma/bütünleştirme uygulamaları kapsamında eğitimlerini sürdüren özel eğitim ihtiyacı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olan öğrenciler için de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BEP'ler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Türkiye Yüzyılı Maarif Modeli öğretim programı esas alınarak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hazırlanacaktır.</a:t>
            </a:r>
          </a:p>
          <a:p>
            <a:pPr marR="64770" lvl="0" algn="just">
              <a:lnSpc>
                <a:spcPct val="200000"/>
              </a:lnSpc>
              <a:spcBef>
                <a:spcPts val="55"/>
              </a:spcBef>
              <a:buSzPts val="1200"/>
              <a:tabLst>
                <a:tab pos="718820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10) Özel eğitim ihtiyacı olan çocuklarımız ve aileleri için, Türkiye Yüzyılı Maarif Modeli esas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alınarak hazırlanmış Özelleştirilmiş Kapsamlı Gelişimsel Rehberlik Programı (ÖKGRP), özel eğitim</a:t>
            </a:r>
            <a:r>
              <a:rPr lang="tr-TR" sz="18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okullarında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(özel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anaokulu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1-2-3.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kademe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özel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meslek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okulu)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uygulanması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sağlanacaktır.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9127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2651"/>
          </a:xfrm>
        </p:spPr>
        <p:txBody>
          <a:bodyPr anchor="ctr">
            <a:normAutofit/>
          </a:bodyPr>
          <a:lstStyle/>
          <a:p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2919" y="2218099"/>
            <a:ext cx="11081441" cy="4390931"/>
          </a:xfrm>
        </p:spPr>
        <p:txBody>
          <a:bodyPr anchor="ctr">
            <a:normAutofit fontScale="92500" lnSpcReduction="20000"/>
          </a:bodyPr>
          <a:lstStyle/>
          <a:p>
            <a:pPr marR="64135" lvl="0">
              <a:lnSpc>
                <a:spcPct val="250000"/>
              </a:lnSpc>
              <a:spcBef>
                <a:spcPts val="50"/>
              </a:spcBef>
              <a:spcAft>
                <a:spcPts val="0"/>
              </a:spcAft>
              <a:buSzPts val="1200"/>
              <a:tabLst>
                <a:tab pos="737870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11)Türkiye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Yüzyılı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Maarif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doğrultusunda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çocuklarımıza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sunulacak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ders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kitapları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e-içerikler öğrencilerin çok yönlü gelişimi için birbirinin tamamlayıcısı olarak hazırlanmıştır. Bu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nedenle,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ders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kitapları ve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ders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kitaplarında yer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alan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e-içeriklerin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tamamı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kullanılacaktır.</a:t>
            </a:r>
          </a:p>
          <a:p>
            <a:pPr marR="64135" lvl="0">
              <a:lnSpc>
                <a:spcPct val="250000"/>
              </a:lnSpc>
              <a:spcBef>
                <a:spcPts val="60"/>
              </a:spcBef>
              <a:spcAft>
                <a:spcPts val="0"/>
              </a:spcAft>
              <a:buSzPts val="1200"/>
              <a:tabLst>
                <a:tab pos="706755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12) 2024-2025 eğitim ve öğretim yılında okutulacak ders kitaplarının zümre çalışmaları sürecinde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öğretmenlerimiz</a:t>
            </a:r>
            <a:r>
              <a:rPr lang="tr-T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tarafından</a:t>
            </a:r>
            <a:r>
              <a:rPr lang="tr-T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eba.gov.tr</a:t>
            </a:r>
            <a:r>
              <a:rPr lang="tr-TR" sz="18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platformundan</a:t>
            </a:r>
            <a:r>
              <a:rPr lang="tr-T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indirilerek</a:t>
            </a:r>
            <a:r>
              <a:rPr lang="tr-T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incelemeleri</a:t>
            </a:r>
            <a:r>
              <a:rPr lang="tr-TR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sağlanacaktır.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19475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2651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9545" y="2218099"/>
            <a:ext cx="10936586" cy="3938257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250000"/>
              </a:lnSpc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13)Türkiye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Yüzyılı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Maarif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kapsamında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yapılacak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sınıf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içi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ölçme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değerlendirme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faaliyetleri; öğrencilerin bilgi ve beceri düzeylerinin ölçülmesinin yanı sıra öğrenme eksiklikleri ve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eğilimlerine ilişkin veri oluşturacak şekilde planlanmalıdır. Ölçme ve değerlendirme faaliyetleri;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beceri odaklı, öğretim sürecini en üst düzeyde destekleyen ve geri bildirim sağlayan geliştirici bir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yapıda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olacak şekilde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yürütülecektir.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4378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2651"/>
          </a:xfrm>
        </p:spPr>
        <p:txBody>
          <a:bodyPr>
            <a:normAutofit/>
          </a:bodyPr>
          <a:lstStyle/>
          <a:p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1683" y="2218099"/>
            <a:ext cx="10637822" cy="4110273"/>
          </a:xfrm>
        </p:spPr>
        <p:txBody>
          <a:bodyPr anchor="ctr">
            <a:normAutofit fontScale="77500" lnSpcReduction="20000"/>
          </a:bodyPr>
          <a:lstStyle/>
          <a:p>
            <a:pPr marR="64770" lvl="0" algn="just">
              <a:lnSpc>
                <a:spcPct val="250000"/>
              </a:lnSpc>
              <a:spcBef>
                <a:spcPts val="40"/>
              </a:spcBef>
              <a:buSzPts val="1200"/>
              <a:tabLst>
                <a:tab pos="702310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14) Ölçme ve değerlendirme uygulamaları Türkiye Yüzyılı Maarif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Modeli'ne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uygun olarak İlgi (g)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Yönetmelik doğrultusunda süreç odaklı ve geliştirici bir yaklaşımla yürütülecek olup eğitim öğretim</a:t>
            </a:r>
            <a:r>
              <a:rPr lang="tr-TR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yılı içerisinde sınıf içi ölçme uygulamaları hariç öğrencileri akademik başarılarına göre sıralayacak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onları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 yarışa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dâhil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edecek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şekilde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il,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ilçe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okul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geneli sınavlar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yapılmayacaktır.</a:t>
            </a:r>
          </a:p>
          <a:p>
            <a:pPr marR="65405" lvl="0" algn="just">
              <a:lnSpc>
                <a:spcPct val="250000"/>
              </a:lnSpc>
              <a:spcBef>
                <a:spcPts val="50"/>
              </a:spcBef>
              <a:spcAft>
                <a:spcPts val="0"/>
              </a:spcAft>
              <a:buSzPts val="1200"/>
              <a:tabLst>
                <a:tab pos="715010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15)Sınıf içi ölçme kapsamında gerçekleştirilecek yazılı sınavları öğrenme çıktıları esas alınarak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bilgi ve beceri bütünlüğünü ölçecek şekilde eğitim kurumu sınıf/alan zümreleri tarafından hazırlanıp</a:t>
            </a:r>
            <a:r>
              <a:rPr lang="tr-TR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uygulanacaktır.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0381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2651"/>
          </a:xfrm>
        </p:spPr>
        <p:txBody>
          <a:bodyPr>
            <a:normAutofit/>
          </a:bodyPr>
          <a:lstStyle/>
          <a:p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101" y="2218099"/>
            <a:ext cx="11434527" cy="4255129"/>
          </a:xfrm>
        </p:spPr>
        <p:txBody>
          <a:bodyPr anchor="ctr">
            <a:normAutofit fontScale="85000" lnSpcReduction="10000"/>
          </a:bodyPr>
          <a:lstStyle/>
          <a:p>
            <a:pPr marR="64770" lvl="0" algn="just">
              <a:lnSpc>
                <a:spcPct val="250000"/>
              </a:lnSpc>
              <a:spcBef>
                <a:spcPts val="60"/>
              </a:spcBef>
              <a:buSzPts val="1200"/>
              <a:tabLst>
                <a:tab pos="694055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16)Türkiye Yüzyılı Maarif Modeli kapsamında ülke genelinde yapılacak ortak sınavlarda uygulama</a:t>
            </a:r>
            <a:r>
              <a:rPr lang="tr-TR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birlikteliğinin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sağlanması,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ölçme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değerlendirmede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etkin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sonuçlar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elde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edilmesi</a:t>
            </a:r>
            <a:r>
              <a:rPr lang="tr-TR" sz="1800" spc="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amacıyla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derslerin</a:t>
            </a:r>
            <a:r>
              <a:rPr lang="tr-TR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yıllık</a:t>
            </a:r>
            <a:r>
              <a:rPr lang="tr-TR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planları</a:t>
            </a:r>
            <a:r>
              <a:rPr lang="tr-TR" sz="1800" spc="2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1800" spc="2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kurumu</a:t>
            </a:r>
            <a:r>
              <a:rPr lang="tr-TR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sınıf/alan</a:t>
            </a:r>
            <a:r>
              <a:rPr lang="tr-TR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zümrelerince,</a:t>
            </a:r>
            <a:r>
              <a:rPr lang="tr-TR" sz="1800" spc="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Bakanlıkça</a:t>
            </a:r>
            <a:r>
              <a:rPr lang="tr-TR" sz="1800" spc="28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yayımlanacak</a:t>
            </a:r>
            <a:r>
              <a:rPr lang="tr-TR" sz="1800" spc="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örnek</a:t>
            </a:r>
            <a:r>
              <a:rPr lang="tr-TR" sz="18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yıllık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çerçeve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planlar dikkate alınarak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hazırlanacaktır.</a:t>
            </a:r>
          </a:p>
          <a:p>
            <a:pPr marR="64770" lvl="0" algn="just">
              <a:lnSpc>
                <a:spcPct val="250000"/>
              </a:lnSpc>
              <a:spcBef>
                <a:spcPts val="50"/>
              </a:spcBef>
              <a:buSzPts val="1200"/>
              <a:tabLst>
                <a:tab pos="699770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17)Yıl içerisinde yapılan zümre öğretmenler kurulu toplantılarında Türkiye Yüzyılı Maarif Modeli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kapsamında hazırlanan öğretim programlarına yönelik görüş ve öneriler Talim ve Terbiye Kurulu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Başkanlığının</a:t>
            </a:r>
            <a:r>
              <a:rPr lang="tr-T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İzleme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Değerlendirme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Sistemine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(TTKB-İDES)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işlenecektir.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83941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2651"/>
          </a:xfrm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491" y="2218099"/>
            <a:ext cx="11027121" cy="4200808"/>
          </a:xfrm>
        </p:spPr>
        <p:txBody>
          <a:bodyPr anchor="ctr">
            <a:normAutofit fontScale="92500"/>
          </a:bodyPr>
          <a:lstStyle/>
          <a:p>
            <a:pPr marR="64770" lvl="0" algn="just">
              <a:lnSpc>
                <a:spcPct val="250000"/>
              </a:lnSpc>
              <a:spcBef>
                <a:spcPts val="60"/>
              </a:spcBef>
              <a:buSzPts val="1200"/>
              <a:tabLst>
                <a:tab pos="748665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18)Eğitim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kurumu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sınıf/alan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zümreleri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tarafından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Türkiye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Yüzyılı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Maarif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öğretim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programlarına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ait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ders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kitapları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araç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gereçlerine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ilişkin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görüş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öneriler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ilgili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ders</a:t>
            </a:r>
            <a:r>
              <a:rPr lang="tr-TR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kitabının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arka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kapağındaki karekod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üzerinden TTKB-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İDES'e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işlenecektir.</a:t>
            </a:r>
          </a:p>
          <a:p>
            <a:pPr marR="64770" lvl="0" algn="just">
              <a:lnSpc>
                <a:spcPct val="250000"/>
              </a:lnSpc>
              <a:spcBef>
                <a:spcPts val="55"/>
              </a:spcBef>
              <a:spcAft>
                <a:spcPts val="0"/>
              </a:spcAft>
              <a:buSzPts val="1200"/>
              <a:tabLst>
                <a:tab pos="711200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19)Bakanlığımız</a:t>
            </a:r>
            <a:r>
              <a:rPr lang="tr-TR" sz="1800" spc="1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tarafından;</a:t>
            </a:r>
            <a:r>
              <a:rPr lang="tr-TR" sz="1800" spc="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eba.gov.tr, oba.gov.tr, tymm.meb.gov.tr,</a:t>
            </a:r>
            <a:r>
              <a:rPr lang="tr-TR" sz="1800" b="1" spc="1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ogmmateryal.eba.gov.tr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platformlarında</a:t>
            </a:r>
            <a:r>
              <a:rPr lang="tr-TR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sunulan</a:t>
            </a:r>
            <a:r>
              <a:rPr lang="tr-TR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elektronik</a:t>
            </a:r>
            <a:r>
              <a:rPr lang="tr-TR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materyaller</a:t>
            </a:r>
            <a:r>
              <a:rPr lang="tr-TR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etkin</a:t>
            </a:r>
            <a:r>
              <a:rPr lang="tr-TR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tr-TR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şekilde</a:t>
            </a:r>
            <a:r>
              <a:rPr lang="tr-TR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kullanılacaktır.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62390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2651"/>
          </a:xfrm>
        </p:spPr>
        <p:txBody>
          <a:bodyPr>
            <a:normAutofit/>
          </a:bodyPr>
          <a:lstStyle/>
          <a:p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0203" y="2218099"/>
            <a:ext cx="10348110" cy="4046899"/>
          </a:xfrm>
        </p:spPr>
        <p:txBody>
          <a:bodyPr anchor="ctr">
            <a:normAutofit fontScale="85000" lnSpcReduction="10000"/>
          </a:bodyPr>
          <a:lstStyle/>
          <a:p>
            <a:pPr algn="ctr">
              <a:lnSpc>
                <a:spcPct val="250000"/>
              </a:lnSpc>
            </a:pPr>
            <a:r>
              <a:rPr lang="tr-T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20) İl/ilçe millî eğitim müdürleri ve okul yöneticileri Modelin hayata geçirilmesi ve periyodik bir</a:t>
            </a:r>
            <a:r>
              <a:rPr lang="tr-TR" sz="3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şekilde</a:t>
            </a:r>
            <a:r>
              <a:rPr lang="tr-TR" sz="3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takip</a:t>
            </a:r>
            <a:r>
              <a:rPr lang="tr-TR" sz="3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edilmesine</a:t>
            </a:r>
            <a:r>
              <a:rPr lang="tr-TR" sz="3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yönelik</a:t>
            </a:r>
            <a:r>
              <a:rPr lang="tr-TR" sz="3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 türlü</a:t>
            </a:r>
            <a:r>
              <a:rPr lang="tr-TR" sz="3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tedbiri</a:t>
            </a:r>
            <a:r>
              <a:rPr lang="tr-TR" sz="3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5959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3498"/>
            <a:ext cx="9144000" cy="1050202"/>
          </a:xfrm>
        </p:spPr>
        <p:txBody>
          <a:bodyPr>
            <a:normAutofit/>
          </a:bodyPr>
          <a:lstStyle/>
          <a:p>
            <a:pPr algn="ctr"/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351" y="2218099"/>
            <a:ext cx="11362099" cy="4218915"/>
          </a:xfrm>
        </p:spPr>
        <p:txBody>
          <a:bodyPr anchor="ctr">
            <a:normAutofit fontScale="62500" lnSpcReduction="20000"/>
          </a:bodyPr>
          <a:lstStyle/>
          <a:p>
            <a:pPr>
              <a:lnSpc>
                <a:spcPct val="260000"/>
              </a:lnSpc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21) İlkokul,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ortaokul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kademelerinde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Türkçe,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kademesinde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Türk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Dili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Edebiyatı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derslerinde, yaygın edebi türler arasından seçilmek kaydıyla ilgili sınıflar düzeyinde her dönem iki,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öğretim yılı boyunca toplam dört eser okunacak ve bir eleştirel film analizi yapılacaktır. Öğretim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programı kapsamında değerlendirmeye tabi olacak dört eserin dışında da öğrencilerin kitap okuması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teşvik</a:t>
            </a:r>
            <a:r>
              <a:rPr lang="tr-TR" sz="18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edilecektir.</a:t>
            </a:r>
            <a:r>
              <a:rPr lang="tr-TR" sz="18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Söz</a:t>
            </a:r>
            <a:r>
              <a:rPr lang="tr-TR" sz="18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konusu</a:t>
            </a:r>
            <a:r>
              <a:rPr lang="tr-TR" sz="18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eserlerin</a:t>
            </a:r>
            <a:r>
              <a:rPr lang="tr-TR" sz="18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seçiminde</a:t>
            </a:r>
            <a:r>
              <a:rPr lang="tr-TR" sz="18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telif</a:t>
            </a:r>
            <a:r>
              <a:rPr lang="tr-TR" sz="18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hakları</a:t>
            </a:r>
            <a:r>
              <a:rPr lang="tr-TR" sz="18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18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kişisel</a:t>
            </a:r>
            <a:r>
              <a:rPr lang="tr-TR" sz="18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verilerin</a:t>
            </a:r>
            <a:r>
              <a:rPr lang="tr-TR" sz="1800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korunmasıyla</a:t>
            </a:r>
            <a:r>
              <a:rPr lang="tr-TR" sz="18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ilgili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hususlara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özen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gösterilecektir.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Okunacak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eserlerin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izlenecek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filmlerin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belirlenmesinde</a:t>
            </a:r>
            <a:r>
              <a:rPr lang="tr-TR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öğretim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programında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yer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metin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seçimi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ölçütleri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dikkate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alınacaktır.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Eserlerin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ölçütler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doğrultusunda zümre öğretmenleri tarafından öğrencilerin yaş ve sınıf seviyelerine uygun olarak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belirlenmesi; Türkçe, Türk Dili ve Edebiyatı Öğretim Programları ekinde yer alan Eleştirel Okuma,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Dinleme/İzleme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Formu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kullanılarak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öğrencilerin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okudukları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dinledikleri/izledikleri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eserlerin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içeriğini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değerlendirmeleri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sağlanacaktır.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Değerlendirmeler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dönem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sonunda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verilecek</a:t>
            </a:r>
            <a:r>
              <a:rPr lang="tr-TR" sz="1800" spc="3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iki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performans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notundan biri olarak dikkate alınacaktır.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5770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2651"/>
          </a:xfrm>
        </p:spPr>
        <p:txBody>
          <a:bodyPr>
            <a:normAutofit/>
          </a:bodyPr>
          <a:lstStyle/>
          <a:p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7774" y="2218099"/>
            <a:ext cx="10637822" cy="3039701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22) Türkiye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Yüzyılı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Maarif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Modeli'nin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uygulama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süreçlerinde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Bakanlık,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ilçe,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okul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müdürlüklerince gerekli rehberlik, izleme değerlendirme ve denetim faaliyetleri etkin bir şekilde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yürütülecektir. Ayrıca sınıf ve alan zümrelerince de rehberlik izleme ve değerlendirme çalışmaları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yürütülecektir.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658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283"/>
            <a:ext cx="9144000" cy="1982709"/>
          </a:xfrm>
        </p:spPr>
        <p:txBody>
          <a:bodyPr anchor="ctr">
            <a:normAutofit/>
          </a:bodyPr>
          <a:lstStyle/>
          <a:p>
            <a:pPr algn="ctr"/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4154" y="2100404"/>
            <a:ext cx="11253458" cy="4336610"/>
          </a:xfrm>
        </p:spPr>
        <p:txBody>
          <a:bodyPr anchor="ctr">
            <a:normAutofit fontScale="85000" lnSpcReduction="20000"/>
          </a:bodyPr>
          <a:lstStyle/>
          <a:p>
            <a:pPr algn="ctr">
              <a:lnSpc>
                <a:spcPct val="200000"/>
              </a:lnSpc>
            </a:pP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Bakanlığımızca eğitim sistemimizin daha yüksek standartlara taşınması ve bireyden aileye, aileden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topluma,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toplumdan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illete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bütün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insanlığa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uzanan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süreçlerinin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niteliğinin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artırılması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için</a:t>
            </a:r>
            <a:r>
              <a:rPr lang="tr-TR" sz="25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Türkiye Yüzyılı Maarif Modeli Ortak Metni ve Öğretim Programları hazırlanmıştır.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 programlar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2024-2025 eğitim ve öğretim yılında, okul öncesi (anasınıfı); ilkokul 1, ortaokul 5; ortaöğretim hazırlık ve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r>
              <a:rPr lang="tr-TR" sz="25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uncu sınıf</a:t>
            </a:r>
            <a:r>
              <a:rPr lang="tr-TR" sz="25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düzeyinde uygulanacaktır.</a:t>
            </a:r>
          </a:p>
          <a:p>
            <a:pPr>
              <a:lnSpc>
                <a:spcPct val="21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982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2651"/>
          </a:xfrm>
        </p:spPr>
        <p:txBody>
          <a:bodyPr>
            <a:normAutofit/>
          </a:bodyPr>
          <a:lstStyle/>
          <a:p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8099"/>
            <a:ext cx="9144000" cy="3039701"/>
          </a:xfrm>
        </p:spPr>
        <p:txBody>
          <a:bodyPr anchor="ctr">
            <a:normAutofit fontScale="77500" lnSpcReduction="20000"/>
          </a:bodyPr>
          <a:lstStyle/>
          <a:p>
            <a:pPr algn="ctr">
              <a:lnSpc>
                <a:spcPct val="200000"/>
              </a:lnSpc>
            </a:pP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Genelgede belirtilen hususların yerine getirilmesinde Bakanlığımız ilgili birimleri, valilikler ve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il/ilçe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millî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müdürlüklerince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gerekli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tedbirler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alınacak,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sürecin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koordinasyonu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izleme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değerlendirme</a:t>
            </a:r>
            <a:r>
              <a:rPr lang="tr-TR" sz="25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çalışmaları</a:t>
            </a:r>
            <a:r>
              <a:rPr lang="tr-TR" sz="25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hiçbir</a:t>
            </a:r>
            <a:r>
              <a:rPr lang="tr-TR" sz="25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aksamaya</a:t>
            </a:r>
            <a:r>
              <a:rPr lang="tr-TR" sz="25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mahal</a:t>
            </a:r>
            <a:r>
              <a:rPr lang="tr-TR" sz="25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verilmeden</a:t>
            </a:r>
            <a:r>
              <a:rPr lang="tr-TR" sz="25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yürütülecektir.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1937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8099"/>
            <a:ext cx="9144000" cy="3039701"/>
          </a:xfrm>
        </p:spPr>
        <p:txBody>
          <a:bodyPr anchor="ctr">
            <a:noAutofit/>
          </a:bodyPr>
          <a:lstStyle/>
          <a:p>
            <a:pPr marL="107950" marR="64770" indent="438150" algn="just">
              <a:lnSpc>
                <a:spcPct val="150000"/>
              </a:lnSpc>
              <a:spcAft>
                <a:spcPts val="0"/>
              </a:spcAft>
            </a:pP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Genelgede belirtilen hususların yerine getirilmesinde Bakanlığımız ilgili birimleri, valilikler ve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il/ilçe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millî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müdürlüklerince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gerekli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tedbirler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alınacak,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sürecin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koordinasyonu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ile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izleme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değerlendirme</a:t>
            </a:r>
            <a:r>
              <a:rPr lang="tr-TR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çalışmaları</a:t>
            </a:r>
            <a:r>
              <a:rPr lang="tr-TR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hiçbir</a:t>
            </a:r>
            <a:r>
              <a:rPr lang="tr-TR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aksamaya</a:t>
            </a:r>
            <a:r>
              <a:rPr lang="tr-TR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mahal</a:t>
            </a:r>
            <a:r>
              <a:rPr lang="tr-TR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verilmeden</a:t>
            </a:r>
            <a:r>
              <a:rPr lang="tr-TR" sz="20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yürütülecektir.</a:t>
            </a:r>
          </a:p>
          <a:p>
            <a:pPr>
              <a:lnSpc>
                <a:spcPct val="150000"/>
              </a:lnSpc>
              <a:spcBef>
                <a:spcPts val="45"/>
              </a:spcBef>
            </a:pP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546100">
              <a:lnSpc>
                <a:spcPct val="150000"/>
              </a:lnSpc>
            </a:pP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Bilgilerini</a:t>
            </a:r>
            <a:r>
              <a:rPr lang="tr-TR" sz="2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gereğini</a:t>
            </a:r>
            <a:r>
              <a:rPr lang="tr-TR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rica</a:t>
            </a:r>
            <a:r>
              <a:rPr lang="tr-TR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ederim.</a:t>
            </a:r>
          </a:p>
          <a:p>
            <a:pPr algn="r"/>
            <a:r>
              <a:rPr lang="tr-TR" sz="2000" dirty="0"/>
              <a:t>Yusuf TEKİN</a:t>
            </a:r>
          </a:p>
          <a:p>
            <a:pPr algn="r"/>
            <a:r>
              <a:rPr lang="tr-TR" sz="2000" dirty="0"/>
              <a:t>Milli Eğitim Bakanı</a:t>
            </a:r>
          </a:p>
        </p:txBody>
      </p:sp>
    </p:spTree>
    <p:extLst>
      <p:ext uri="{BB962C8B-B14F-4D97-AF65-F5344CB8AC3E}">
        <p14:creationId xmlns:p14="http://schemas.microsoft.com/office/powerpoint/2010/main" val="401417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368" y="199176"/>
            <a:ext cx="10097632" cy="2136617"/>
          </a:xfrm>
        </p:spPr>
        <p:txBody>
          <a:bodyPr anchor="ctr">
            <a:normAutofit/>
          </a:bodyPr>
          <a:lstStyle/>
          <a:p>
            <a:pPr algn="ctr"/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367" y="2218099"/>
            <a:ext cx="11199137" cy="4110273"/>
          </a:xfrm>
        </p:spPr>
        <p:txBody>
          <a:bodyPr anchor="ctr">
            <a:normAutofit fontScale="92500" lnSpcReduction="20000"/>
          </a:bodyPr>
          <a:lstStyle/>
          <a:p>
            <a:pPr marL="69850" marR="64135" indent="438150" algn="ctr">
              <a:lnSpc>
                <a:spcPct val="113000"/>
              </a:lnSpc>
              <a:spcBef>
                <a:spcPts val="30"/>
              </a:spcBef>
              <a:spcAft>
                <a:spcPts val="0"/>
              </a:spcAft>
            </a:pP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Türkiye Yüzyılı Maarif </a:t>
            </a:r>
            <a:r>
              <a:rPr lang="tr-TR" sz="2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Modeli'nde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insanın kendini tanımasına ve keşfetmesine imkân tanınarak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kişilerin ilgi ve kabiliyetleri ölçüsünde esnek ve özgür öğrenme ortamlarının yaygınlaştırıldığı hak ve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gelişim</a:t>
            </a:r>
            <a:r>
              <a:rPr lang="tr-TR" sz="25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temelli</a:t>
            </a:r>
            <a:r>
              <a:rPr lang="tr-TR" sz="25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 öğrenme süreci</a:t>
            </a:r>
            <a:r>
              <a:rPr lang="tr-TR" sz="25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yapılandırılmıştır.</a:t>
            </a:r>
          </a:p>
          <a:p>
            <a:pPr marL="69850" marR="64135" indent="438150" algn="ctr">
              <a:lnSpc>
                <a:spcPct val="113000"/>
              </a:lnSpc>
              <a:spcBef>
                <a:spcPts val="15"/>
              </a:spcBef>
              <a:spcAft>
                <a:spcPts val="0"/>
              </a:spcAft>
            </a:pP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Bakanlığımızca öğrencilerimizin zihinsel, sosyal, duygusal, fiziksel ve ahlâkî bakımdan çok yönlü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gelişimini</a:t>
            </a:r>
            <a:r>
              <a:rPr lang="tr-TR" sz="25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desteklemek</a:t>
            </a:r>
            <a:r>
              <a:rPr lang="tr-TR" sz="25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amacıyla</a:t>
            </a:r>
            <a:r>
              <a:rPr lang="tr-TR" sz="25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geliştirilen</a:t>
            </a:r>
            <a:r>
              <a:rPr lang="tr-TR" sz="25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Türkiye</a:t>
            </a:r>
            <a:r>
              <a:rPr lang="tr-TR" sz="25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Yüzyılı</a:t>
            </a:r>
            <a:r>
              <a:rPr lang="tr-TR" sz="25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Maarif</a:t>
            </a:r>
            <a:r>
              <a:rPr lang="tr-TR" sz="25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Modeli'nin</a:t>
            </a:r>
            <a:r>
              <a:rPr lang="tr-TR" sz="25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uygulanmasına</a:t>
            </a:r>
            <a:r>
              <a:rPr lang="tr-TR" sz="25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ilişkin</a:t>
            </a:r>
            <a:r>
              <a:rPr lang="tr-TR" sz="2500" spc="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tr-TR" sz="25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işlemler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yukarıda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sıralanan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mevzuat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doğrultusunda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aşağıda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açıklanan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genelge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esasları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dikkate</a:t>
            </a:r>
            <a:r>
              <a:rPr lang="tr-TR" sz="25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alınarak</a:t>
            </a:r>
            <a:r>
              <a:rPr lang="tr-TR" sz="25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uygulanacaktır: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693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177"/>
            <a:ext cx="9144000" cy="1665838"/>
          </a:xfrm>
        </p:spPr>
        <p:txBody>
          <a:bodyPr anchor="ctr">
            <a:normAutofit/>
          </a:bodyPr>
          <a:lstStyle/>
          <a:p>
            <a:pPr algn="ctr"/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2673" y="2218099"/>
            <a:ext cx="11153870" cy="3911097"/>
          </a:xfrm>
        </p:spPr>
        <p:txBody>
          <a:bodyPr anchor="ctr">
            <a:normAutofit fontScale="92500" lnSpcReduction="10000"/>
          </a:bodyPr>
          <a:lstStyle/>
          <a:p>
            <a:pPr marL="342900" marR="64770" lvl="0" indent="-342900" algn="ctr">
              <a:lnSpc>
                <a:spcPct val="150000"/>
              </a:lnSpc>
              <a:spcBef>
                <a:spcPts val="200"/>
              </a:spcBef>
              <a:buSzPts val="1200"/>
              <a:buFont typeface="Times New Roman" panose="02020603050405020304" pitchFamily="18" charset="0"/>
              <a:buAutoNum type="arabicParenR"/>
              <a:tabLst>
                <a:tab pos="617220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Bakanlığımızca Türkiye Yüzyılı Maarif </a:t>
            </a:r>
            <a:r>
              <a:rPr lang="tr-T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Modeli'ne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yönelik planlanan eğitimler kapsamında eğitici</a:t>
            </a:r>
            <a:r>
              <a:rPr lang="tr-TR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eğitimleri</a:t>
            </a:r>
            <a:r>
              <a:rPr lang="tr-TR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tr-TR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Haziran</a:t>
            </a:r>
            <a:r>
              <a:rPr lang="tr-TR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2024'te</a:t>
            </a:r>
            <a:r>
              <a:rPr lang="tr-TR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başlatılmıştır.</a:t>
            </a:r>
            <a:r>
              <a:rPr lang="tr-TR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Öğretmenlerin</a:t>
            </a:r>
            <a:r>
              <a:rPr lang="tr-TR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eğitimi</a:t>
            </a:r>
            <a:r>
              <a:rPr lang="tr-TR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ise</a:t>
            </a:r>
            <a:r>
              <a:rPr lang="tr-TR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2-6</a:t>
            </a:r>
            <a:r>
              <a:rPr lang="tr-TR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Eylül</a:t>
            </a:r>
            <a:r>
              <a:rPr lang="tr-TR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2024</a:t>
            </a:r>
            <a:r>
              <a:rPr lang="tr-TR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tarihleri arasında</a:t>
            </a:r>
            <a:r>
              <a:rPr lang="tr-TR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mesleki</a:t>
            </a:r>
            <a:r>
              <a:rPr lang="tr-TR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çalışma</a:t>
            </a:r>
            <a:r>
              <a:rPr lang="tr-TR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döneminde</a:t>
            </a:r>
            <a:r>
              <a:rPr lang="tr-TR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</a:t>
            </a:r>
            <a:r>
              <a:rPr lang="tr-TR" sz="1800" i="1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millî</a:t>
            </a:r>
            <a:r>
              <a:rPr lang="tr-TR" sz="1800" i="1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1800" i="1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müdürlükleri</a:t>
            </a:r>
            <a:r>
              <a:rPr lang="tr-TR" sz="1800" i="1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koordinesinde</a:t>
            </a:r>
            <a:r>
              <a:rPr lang="tr-TR" sz="1800" i="1" spc="2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yapılacaktır.</a:t>
            </a:r>
            <a:r>
              <a:rPr lang="tr-TR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 eğitimler, eğitici eğitimi belgesi alan öğretmenler tarafından okul öncesi (ana sınıfı); ilkokul 1,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ortaokul 5; ortaöğretim hazırlık ve 9 uncu sınıf düzeyinde öncelikle bu sınıflarda derslere girecek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öğretmenlere yönelik </a:t>
            </a:r>
            <a:r>
              <a:rPr lang="tr-T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il/ilçe millî eğitim müdürlükleri ve okul yönetimleri tarafından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üç gün sürecek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şekilde teorik ve uygulamalı olarak planlanacak ve uygulanacak; branş (okul öncesinde ana sınıfı ve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ilkokullarda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sınıf)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temelli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fazla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 kişilik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gruplar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şeklinde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düzenlenecektir.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7864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2651"/>
          </a:xfrm>
        </p:spPr>
        <p:txBody>
          <a:bodyPr anchor="ctr">
            <a:normAutofit/>
          </a:bodyPr>
          <a:lstStyle/>
          <a:p>
            <a:pPr algn="ctr"/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4689" y="2218099"/>
            <a:ext cx="10963747" cy="4101220"/>
          </a:xfrm>
        </p:spPr>
        <p:txBody>
          <a:bodyPr anchor="ctr">
            <a:normAutofit fontScale="77500" lnSpcReduction="20000"/>
          </a:bodyPr>
          <a:lstStyle/>
          <a:p>
            <a:pPr algn="ctr">
              <a:lnSpc>
                <a:spcPct val="150000"/>
              </a:lnSpc>
            </a:pP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 Eğitici eğitimi belgesi alan öğretmenler tarafından tüm kademelerde (temel eğitim, ortaöğretim) 1</a:t>
            </a:r>
            <a:r>
              <a:rPr lang="tr-TR" sz="25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inci maddede belirtilen sınıf düzeyleri dışındaki diğer sınıf düzeylerinde derslere giren öğretmenlere</a:t>
            </a:r>
            <a:r>
              <a:rPr lang="tr-TR" sz="25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yönelik de ayrıca teorik ve uygulamalı eğitimler yapılacaktır. Bahse konu sınıf düzeylerinde derse</a:t>
            </a:r>
            <a:r>
              <a:rPr lang="tr-TR" sz="25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giren öğretmenlere yönelik düzenlenecek eğitimler; birinci dönem içinde yer alan ara tatilde, </a:t>
            </a:r>
            <a:r>
              <a:rPr lang="tr-T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millî</a:t>
            </a:r>
            <a:r>
              <a:rPr lang="tr-TR" sz="2500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2500" i="1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müdürlükleri</a:t>
            </a:r>
            <a:r>
              <a:rPr lang="tr-TR" sz="2500" i="1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koordinesinde</a:t>
            </a:r>
            <a:r>
              <a:rPr lang="tr-TR" sz="2500" i="1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il/ilçe</a:t>
            </a:r>
            <a:r>
              <a:rPr lang="tr-TR" sz="2500" i="1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millî</a:t>
            </a:r>
            <a:r>
              <a:rPr lang="tr-TR" sz="2500" i="1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2500" i="1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müdürlüklerince</a:t>
            </a:r>
            <a:r>
              <a:rPr lang="tr-TR" sz="2500" i="1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planlanarak</a:t>
            </a:r>
            <a:r>
              <a:rPr lang="tr-TR" sz="2500" i="1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yapılacak</a:t>
            </a:r>
            <a:r>
              <a:rPr lang="tr-TR" sz="2500" i="1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25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tüm</a:t>
            </a:r>
            <a:r>
              <a:rPr lang="tr-TR" sz="25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öğretmenlerin</a:t>
            </a:r>
            <a:r>
              <a:rPr lang="tr-TR" sz="25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ilgili</a:t>
            </a:r>
            <a:r>
              <a:rPr lang="tr-TR" sz="25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eğitimlere</a:t>
            </a:r>
            <a:r>
              <a:rPr lang="tr-TR" sz="25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katılımı</a:t>
            </a:r>
            <a:r>
              <a:rPr lang="tr-TR" sz="25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sağlanacaktır.</a:t>
            </a:r>
            <a:r>
              <a:rPr lang="tr-TR" sz="25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Planlanan</a:t>
            </a:r>
            <a:r>
              <a:rPr lang="tr-TR" sz="25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eğitimler</a:t>
            </a:r>
            <a:r>
              <a:rPr lang="tr-TR" sz="25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branş</a:t>
            </a:r>
            <a:r>
              <a:rPr lang="tr-TR" sz="25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temelli</a:t>
            </a:r>
            <a:r>
              <a:rPr lang="tr-TR" sz="2500" spc="1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olarak</a:t>
            </a:r>
            <a:r>
              <a:rPr lang="tr-TR" sz="25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</a:t>
            </a:r>
            <a:r>
              <a:rPr lang="tr-TR" sz="25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fazla 50 kişilik gruplar şeklinde</a:t>
            </a:r>
            <a:r>
              <a:rPr lang="tr-TR" sz="25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düzenlenecektir.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3673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2651"/>
          </a:xfrm>
        </p:spPr>
        <p:txBody>
          <a:bodyPr anchor="ctr">
            <a:normAutofit/>
          </a:bodyPr>
          <a:lstStyle/>
          <a:p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3331" y="2218099"/>
            <a:ext cx="10637821" cy="4309450"/>
          </a:xfrm>
        </p:spPr>
        <p:txBody>
          <a:bodyPr anchor="ctr">
            <a:normAutofit fontScale="85000" lnSpcReduction="10000"/>
          </a:bodyPr>
          <a:lstStyle/>
          <a:p>
            <a:pPr marR="64135" lvl="0">
              <a:lnSpc>
                <a:spcPct val="250000"/>
              </a:lnSpc>
              <a:spcBef>
                <a:spcPts val="70"/>
              </a:spcBef>
              <a:spcAft>
                <a:spcPts val="0"/>
              </a:spcAft>
              <a:buSzPts val="1200"/>
              <a:tabLst>
                <a:tab pos="674370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Eğitici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belgesi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öğretmenlerin,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okul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idarelerince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hazırlanacak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şube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ders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dağılımlarında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öncelikli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olarak ilgili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sınıflara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görevlendirilmeleri sağlanacaktır.</a:t>
            </a:r>
          </a:p>
          <a:p>
            <a:pPr marR="64770" lvl="0">
              <a:lnSpc>
                <a:spcPct val="250000"/>
              </a:lnSpc>
              <a:spcBef>
                <a:spcPts val="40"/>
              </a:spcBef>
              <a:buSzPts val="1200"/>
              <a:tabLst>
                <a:tab pos="661035" algn="l"/>
              </a:tabLst>
            </a:pP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4)İlgili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sınıflar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düzeyinde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derse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girecek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öğretmenlerin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mutlaka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branşlarında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almaları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sağlanacaktır.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Herhangi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zorunlulukla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ilgili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sınıflarda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öğretmen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değişimi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yaşandığında</a:t>
            </a:r>
            <a:r>
              <a:rPr lang="tr-TR" sz="1800" spc="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tr-T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sınıflara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girecek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öğretmenler</a:t>
            </a:r>
            <a:r>
              <a:rPr lang="tr-T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eğitimlerini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tamamlayarak</a:t>
            </a:r>
            <a:r>
              <a:rPr lang="tr-TR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derslere girebileceklerdir.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8790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2651"/>
          </a:xfrm>
        </p:spPr>
        <p:txBody>
          <a:bodyPr anchor="ctr">
            <a:normAutofit/>
          </a:bodyPr>
          <a:lstStyle/>
          <a:p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063" y="2218099"/>
            <a:ext cx="11054281" cy="4119327"/>
          </a:xfrm>
        </p:spPr>
        <p:txBody>
          <a:bodyPr anchor="ctr">
            <a:normAutofit fontScale="85000" lnSpcReduction="20000"/>
          </a:bodyPr>
          <a:lstStyle/>
          <a:p>
            <a:pPr>
              <a:lnSpc>
                <a:spcPct val="200000"/>
              </a:lnSpc>
            </a:pP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İl millî eğitim müdürlükleri koordinesinde il ve ilçe millî eğitim müdürlüklerince yapılacak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planlama dâhilinde tüm kademelerdeki okul yöneticilerinin (müdür, müdür başyardımcısı, müdür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yardımcıları) Türkiye Yüzyılı Maarif Modeli Ortak Metnini incelemeleri sağlanacaktır. Yöneticilere</a:t>
            </a:r>
            <a:r>
              <a:rPr lang="tr-TR" sz="20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yönelik eğitimlerde Türkiye Yüzyılı Maarif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Modeli'ne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göre yönetici, öğretmen, öğrenci ve velilerin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rol ve görevleri ile ilgili bilgilendirme ve müzakereler gerçekleştirilecek, okul yöneticileri modelin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yapı taşları ve temel yaklaşımı konusunda eğitime tabi tutulacaktır. İlgili eğitimler 1 Eylül 2024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tarihine</a:t>
            </a:r>
            <a:r>
              <a:rPr lang="tr-TR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kadar tamamlanacaktır.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044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24A7EB-D817-0D83-BCF7-F145AAF1D1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42651"/>
          </a:xfrm>
        </p:spPr>
        <p:txBody>
          <a:bodyPr anchor="ctr">
            <a:normAutofit/>
          </a:bodyPr>
          <a:lstStyle/>
          <a:p>
            <a:r>
              <a:rPr lang="tr-TR" sz="4000" dirty="0"/>
              <a:t>MAARİF MODELİ GENEL AÇIKLAMALAR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8099"/>
            <a:ext cx="9144000" cy="4037846"/>
          </a:xfrm>
        </p:spPr>
        <p:txBody>
          <a:bodyPr anchor="ctr"/>
          <a:lstStyle/>
          <a:p>
            <a:pPr algn="ctr">
              <a:lnSpc>
                <a:spcPct val="200000"/>
              </a:lnSpc>
            </a:pP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6) Zümre toplantılarında Türkiye Yüzyılı Maarif </a:t>
            </a:r>
            <a:r>
              <a:rPr lang="tr-TR" sz="2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Modeli'nin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temel yaklaşımı ve öğrenci profili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doğrultusunda öğretim programları ve ders kitapları göz önünde bulundurularak modelde yer alan</a:t>
            </a:r>
            <a:r>
              <a:rPr lang="tr-TR" sz="20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tüm bileşenlerin etkin ve doğru bir şekilde hayata geçirilmesini sağlayacak planlamalar yapılacaktır.</a:t>
            </a:r>
            <a:r>
              <a:rPr lang="tr-TR" sz="20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tr-TR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bağlamda planlama ve uygulama yapılırken;</a:t>
            </a:r>
          </a:p>
          <a:p>
            <a:endParaRPr lang="tr-T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3247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DF0F567C-FBD9-228C-FFFB-11B324BD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651" y="1068309"/>
            <a:ext cx="10755517" cy="5441133"/>
          </a:xfrm>
        </p:spPr>
        <p:txBody>
          <a:bodyPr anchor="ctr">
            <a:normAutofit fontScale="92500" lnSpcReduction="20000"/>
          </a:bodyPr>
          <a:lstStyle/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tr-TR" altLang="tr-T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Temel, bütünleşik ve üst düzey düşünme becerilerinden oluşan kavramsal beceriler, alan becerileri ve eğilimler,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Erdem değer eylem çerçevesi, sosyal duygusal öğrenme becerileri ve sistem düşüncesi olarak</a:t>
            </a:r>
            <a:r>
              <a:rPr lang="tr-TR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yapılandırılan</a:t>
            </a:r>
            <a:r>
              <a:rPr lang="tr-TR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okuryazarlık becerilerini içeren</a:t>
            </a:r>
            <a:r>
              <a:rPr lang="tr-TR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programlar</a:t>
            </a:r>
            <a:r>
              <a:rPr lang="tr-TR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arası</a:t>
            </a:r>
            <a:r>
              <a:rPr lang="tr-TR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bileşenler,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Zenginleştirme</a:t>
            </a:r>
            <a:r>
              <a:rPr lang="tr-TR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tr-TR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destekleme</a:t>
            </a:r>
            <a:r>
              <a:rPr lang="tr-TR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olmak</a:t>
            </a:r>
            <a:r>
              <a:rPr lang="tr-TR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üzere</a:t>
            </a:r>
            <a:r>
              <a:rPr lang="tr-TR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ikiye</a:t>
            </a:r>
            <a:r>
              <a:rPr lang="tr-TR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ayrılan</a:t>
            </a:r>
            <a:r>
              <a:rPr lang="tr-TR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farklılaştırma</a:t>
            </a:r>
            <a:r>
              <a:rPr lang="tr-TR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uygulamaları</a:t>
            </a:r>
            <a:r>
              <a:rPr lang="tr-TR" dirty="0"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tr-TR" altLang="tr-T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Temel kabuller, öğrenme kanıtları (modelin ölçme ve değerlendirme yaklaşımı), ön değerlendirme, köprü kurma, öğrenme öğretme uygulamaları, disiplinler arası ilişkiler,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tr-TR" altLang="tr-T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Okul temelli planlama kapsamında etkinliklerde öğrenci katılımını destekleyici, yaparak ve yaşayarak öğrenmeye imkân tanıyan ve öğrencilerin bütüncül gelişimini amaçlayan çalışmalar,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tr-TR" altLang="tr-TR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Sosyal sorumluluk çalışmaları ve hayat boyu öğrenme olarak yer alan program dışı etkinlikler dikkate alınacaktır.</a:t>
            </a:r>
          </a:p>
          <a:p>
            <a:endParaRPr kumimoji="0" lang="tr-TR" altLang="tr-T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kumimoji="0" lang="tr-TR" altLang="tr-TR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tr-TR" dirty="0"/>
          </a:p>
        </p:txBody>
      </p:sp>
      <p:sp>
        <p:nvSpPr>
          <p:cNvPr id="16" name="Rectangle 24">
            <a:extLst>
              <a:ext uri="{FF2B5EF4-FFF2-40B4-BE49-F238E27FC236}">
                <a16:creationId xmlns:a16="http://schemas.microsoft.com/office/drawing/2014/main" id="{3B3BE589-DD8E-B9A9-7BA0-107AB3C59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77176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63</TotalTime>
  <Words>1546</Words>
  <Application>Microsoft Office PowerPoint</Application>
  <PresentationFormat>Geniş ekran</PresentationFormat>
  <Paragraphs>59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6" baseType="lpstr">
      <vt:lpstr>Arial</vt:lpstr>
      <vt:lpstr>Gill Sans MT</vt:lpstr>
      <vt:lpstr>Times New Roman</vt:lpstr>
      <vt:lpstr>Wingdings</vt:lpstr>
      <vt:lpstr>Galeri</vt:lpstr>
      <vt:lpstr>2024-2025 EĞİTİM VE ÖĞRETİM YILI TÜRKİYE YÜZYILI MAARİF MODELİ'NE İLİŞKİN İŞ VE İŞLEMLER </vt:lpstr>
      <vt:lpstr>MAARİF MODELİ GENEL AÇIKLAMALAR</vt:lpstr>
      <vt:lpstr>MAARİF MODELİ GENEL AÇIKLAMALAR</vt:lpstr>
      <vt:lpstr>MAARİF MODELİ GENEL AÇIKLAMALAR</vt:lpstr>
      <vt:lpstr>MAARİF MODELİ GENEL AÇIKLAMALAR</vt:lpstr>
      <vt:lpstr>MAARİF MODELİ GENEL AÇIKLAMALAR</vt:lpstr>
      <vt:lpstr>MAARİF MODELİ GENEL AÇIKLAMALAR</vt:lpstr>
      <vt:lpstr>MAARİF MODELİ GENEL AÇIKLAMALAR</vt:lpstr>
      <vt:lpstr>PowerPoint Sunusu</vt:lpstr>
      <vt:lpstr>MAARİF MODELİ GENEL AÇIKLAMALAR</vt:lpstr>
      <vt:lpstr>MAARİF MODELİ GENEL AÇIKLAMALAR</vt:lpstr>
      <vt:lpstr>MAARİF MODELİ GENEL AÇIKLAMALAR</vt:lpstr>
      <vt:lpstr>MAARİF MODELİ GENEL AÇIKLAMALAR</vt:lpstr>
      <vt:lpstr>MAARİF MODELİ GENEL AÇIKLAMALAR</vt:lpstr>
      <vt:lpstr>MAARİF MODELİ GENEL AÇIKLAMALAR</vt:lpstr>
      <vt:lpstr>MAARİF MODELİ GENEL AÇIKLAMALAR</vt:lpstr>
      <vt:lpstr>MAARİF MODELİ GENEL AÇIKLAMALAR</vt:lpstr>
      <vt:lpstr>MAARİF MODELİ GENEL AÇIKLAMALAR</vt:lpstr>
      <vt:lpstr>MAARİF MODELİ GENEL AÇIKLAMALAR</vt:lpstr>
      <vt:lpstr>MAARİF MODELİ GENEL AÇIKLAMALAR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2024-2025 EĞİTİM VE ÖĞRETİM YILI TÜRKİYE YÜZYILI MAARİF MODELİ'NE İLİŞKİN İŞ VE İŞLEMLER </dc:title>
  <dc:creator>MEM</dc:creator>
  <cp:lastModifiedBy>MEHMET_ÇİFTÇİ</cp:lastModifiedBy>
  <cp:revision>11</cp:revision>
  <dcterms:created xsi:type="dcterms:W3CDTF">2024-08-27T04:28:00Z</dcterms:created>
  <dcterms:modified xsi:type="dcterms:W3CDTF">2024-08-28T17:30:47Z</dcterms:modified>
</cp:coreProperties>
</file>